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365" r:id="rId2"/>
    <p:sldId id="366" r:id="rId3"/>
    <p:sldId id="367" r:id="rId4"/>
    <p:sldId id="368" r:id="rId5"/>
    <p:sldId id="402" r:id="rId6"/>
    <p:sldId id="369" r:id="rId7"/>
    <p:sldId id="370" r:id="rId8"/>
    <p:sldId id="371" r:id="rId9"/>
    <p:sldId id="374" r:id="rId10"/>
    <p:sldId id="373" r:id="rId11"/>
    <p:sldId id="405" r:id="rId12"/>
    <p:sldId id="376" r:id="rId13"/>
    <p:sldId id="375" r:id="rId14"/>
    <p:sldId id="407" r:id="rId15"/>
    <p:sldId id="406" r:id="rId16"/>
    <p:sldId id="377" r:id="rId17"/>
    <p:sldId id="378" r:id="rId18"/>
    <p:sldId id="379" r:id="rId19"/>
    <p:sldId id="380" r:id="rId20"/>
    <p:sldId id="390" r:id="rId21"/>
    <p:sldId id="391" r:id="rId22"/>
    <p:sldId id="387" r:id="rId23"/>
    <p:sldId id="396" r:id="rId24"/>
    <p:sldId id="398" r:id="rId25"/>
    <p:sldId id="397" r:id="rId26"/>
    <p:sldId id="399" r:id="rId27"/>
    <p:sldId id="400" r:id="rId28"/>
    <p:sldId id="401" r:id="rId29"/>
    <p:sldId id="395" r:id="rId30"/>
    <p:sldId id="392" r:id="rId31"/>
    <p:sldId id="393" r:id="rId32"/>
    <p:sldId id="257" r:id="rId33"/>
    <p:sldId id="266" r:id="rId34"/>
    <p:sldId id="334" r:id="rId35"/>
    <p:sldId id="345" r:id="rId36"/>
    <p:sldId id="346" r:id="rId37"/>
    <p:sldId id="333" r:id="rId38"/>
    <p:sldId id="349" r:id="rId39"/>
    <p:sldId id="350" r:id="rId40"/>
    <p:sldId id="343" r:id="rId41"/>
    <p:sldId id="362" r:id="rId42"/>
    <p:sldId id="258" r:id="rId43"/>
    <p:sldId id="265" r:id="rId44"/>
    <p:sldId id="263" r:id="rId45"/>
    <p:sldId id="264" r:id="rId46"/>
    <p:sldId id="408" r:id="rId47"/>
    <p:sldId id="352" r:id="rId48"/>
    <p:sldId id="351" r:id="rId49"/>
    <p:sldId id="342" r:id="rId50"/>
    <p:sldId id="332" r:id="rId51"/>
    <p:sldId id="260" r:id="rId52"/>
    <p:sldId id="361" r:id="rId53"/>
    <p:sldId id="348" r:id="rId54"/>
    <p:sldId id="261" r:id="rId55"/>
    <p:sldId id="347" r:id="rId56"/>
    <p:sldId id="364" r:id="rId57"/>
    <p:sldId id="363" r:id="rId58"/>
    <p:sldId id="353" r:id="rId59"/>
    <p:sldId id="354" r:id="rId60"/>
    <p:sldId id="394" r:id="rId61"/>
    <p:sldId id="267" r:id="rId62"/>
    <p:sldId id="268" r:id="rId63"/>
    <p:sldId id="329" r:id="rId64"/>
    <p:sldId id="355" r:id="rId65"/>
    <p:sldId id="356" r:id="rId66"/>
    <p:sldId id="409" r:id="rId67"/>
    <p:sldId id="269" r:id="rId68"/>
    <p:sldId id="410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327" r:id="rId87"/>
    <p:sldId id="328" r:id="rId88"/>
    <p:sldId id="331" r:id="rId89"/>
    <p:sldId id="35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12" r:id="rId103"/>
    <p:sldId id="313" r:id="rId104"/>
    <p:sldId id="314" r:id="rId105"/>
    <p:sldId id="315" r:id="rId106"/>
    <p:sldId id="316" r:id="rId107"/>
    <p:sldId id="317" r:id="rId108"/>
    <p:sldId id="318" r:id="rId109"/>
    <p:sldId id="319" r:id="rId110"/>
    <p:sldId id="320" r:id="rId111"/>
    <p:sldId id="357" r:id="rId112"/>
    <p:sldId id="322" r:id="rId113"/>
    <p:sldId id="330" r:id="rId114"/>
    <p:sldId id="336" r:id="rId115"/>
    <p:sldId id="340" r:id="rId116"/>
    <p:sldId id="341" r:id="rId117"/>
    <p:sldId id="337" r:id="rId118"/>
    <p:sldId id="381" r:id="rId119"/>
    <p:sldId id="382" r:id="rId120"/>
    <p:sldId id="383" r:id="rId121"/>
    <p:sldId id="384" r:id="rId122"/>
    <p:sldId id="403" r:id="rId123"/>
    <p:sldId id="404" r:id="rId124"/>
    <p:sldId id="338" r:id="rId125"/>
    <p:sldId id="339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EAEAEA"/>
    <a:srgbClr val="000000"/>
    <a:srgbClr val="DCE6F2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992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909893319787"/>
          <c:y val="2.4722134733158301E-2"/>
          <c:w val="0.58182128947591205"/>
          <c:h val="0.96194453193350804"/>
        </c:manualLayout>
      </c:layout>
      <c:pieChart>
        <c:varyColors val="1"/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590E4-2B21-4288-A3B4-A918463F5AD8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0EA44-DE3B-43B0-95B8-5C97983D9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03E5A-EFC7-7E47-A918-55C394EB43B0}" type="slidenum">
              <a:rPr lang="en-US"/>
              <a:pPr/>
              <a:t>7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63F61-1D99-7C42-B6D2-FFF0FC784266}" type="slidenum">
              <a:rPr lang="en-US"/>
              <a:pPr/>
              <a:t>8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ED4C2-B461-B147-AF77-FEF4CFE59A06}" type="slidenum">
              <a:rPr lang="en-US"/>
              <a:pPr/>
              <a:t>89</a:t>
            </a:fld>
            <a:endParaRPr lang="en-US"/>
          </a:p>
        </p:txBody>
      </p:sp>
      <p:sp>
        <p:nvSpPr>
          <p:cNvPr id="619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984A3-FB31-2D4F-8013-30502DE8C523}" type="slidenum">
              <a:rPr lang="en-US"/>
              <a:pPr/>
              <a:t>13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124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125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8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2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7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1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0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4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1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3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13144-8900-45C0-B7C1-0C0131797362}" type="datetimeFigureOut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cs221-sum1213-staff@lists.stanford.edu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rochester.edu/~kautz/Mazes/search/applet.html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221.stanford.ed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vimeo.com/6504277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borderschess.org/KnightTour.ht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CS221: Introduction to Artificial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1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Chris\University\Teaching\cs221\WWW\slides\img\officeHou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5544"/>
            <a:ext cx="7821639" cy="54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Ask Questions!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286000" y="2438400"/>
            <a:ext cx="4548909" cy="609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Post to Piazza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286000" y="3738418"/>
            <a:ext cx="4548909" cy="1443182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Email </a:t>
            </a:r>
            <a:r>
              <a:rPr lang="en-US" sz="2400" dirty="0">
                <a:hlinkClick r:id="rId3"/>
              </a:rPr>
              <a:t>cs221-sum1213-staff@lists.stanford.edu</a:t>
            </a:r>
            <a:endParaRPr lang="en-US" sz="2400" dirty="0"/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989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44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3" name="Rectangular Callout 2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927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12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the last node is a goal or if its been visited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26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362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24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67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2992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26674" y="38862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007192" y="40767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new path for each neighbor of the last node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025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67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07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1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5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1011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43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580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state</a:t>
            </a:r>
            <a:endParaRPr lang="en-US" sz="3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18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5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1011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43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580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the state is a goal or if its been visited</a:t>
            </a:r>
            <a:endParaRPr lang="en-US" sz="3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41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Book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hlt.utdallas.edu/~sanda/courses/class_description/html_ai/aiboo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3505200" cy="41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172200" y="2514600"/>
            <a:ext cx="1371600" cy="609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$78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172200" y="3429000"/>
            <a:ext cx="1371600" cy="609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Prime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8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If you implement depth first search recursively it only has to store a single path in memory! BFS must store all states in the fringe.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 Pros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06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Not guaranteed to find the lowest cost solution for all problems.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 Cons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39624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Can get lost.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354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772400" cy="65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60927" y="2743200"/>
            <a:ext cx="853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hlinkClick r:id="rId2"/>
              </a:rPr>
              <a:t>Demo</a:t>
            </a:r>
            <a:endParaRPr lang="en-US" sz="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BFS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DFS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26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738916"/>
            <a:ext cx="542622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ATTGGGAAATGCCCCATTATTBBC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069307" y="3834825"/>
            <a:ext cx="509761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ATTGGAATCGACATATTATTBBC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21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9718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effectLst/>
              </a:rPr>
              <a:t>Can We Do It?</a:t>
            </a:r>
            <a:endParaRPr lang="en-US" sz="4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84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28600" y="-76200"/>
            <a:ext cx="9753600" cy="7086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://www.searchenginepeople.com/i/yes-we-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779" y="304800"/>
            <a:ext cx="11155034" cy="626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228600"/>
            <a:ext cx="1133856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 Broke BFS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2" descr="http://www.wallsave.com/wallpapers/1920x1200/nightmare-before-christmas/883585/nightmare-before-christmas-cause-obviously-jacob-got-broken-right-883585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1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boracayhills.com/Boracay%20Hills_sandcastle%20art_boracay_Philippin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" b="-422"/>
          <a:stretch/>
        </p:blipFill>
        <p:spPr bwMode="auto">
          <a:xfrm>
            <a:off x="0" y="-144464"/>
            <a:ext cx="9448800" cy="70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39" y="1524000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://www.sdcblog.com/wp-content/uploads/2013/06/awesome-sand-castle1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2" y="1413164"/>
            <a:ext cx="7369175" cy="48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4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94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Homework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074" name="Picture 2" descr="C:\Users\Chris\University\Teaching\cs221\WWW\slides\img\alchemist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6629400" cy="418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ris\University\Teaching\cs221\WWW\slides\img\pac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24490"/>
            <a:ext cx="6120200" cy="337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91001" y="3429000"/>
            <a:ext cx="6986199" cy="1752600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Python review Friday 2:15 to 3:05pm in Gates B01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057400" y="1874044"/>
            <a:ext cx="4585900" cy="1150446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Due July 8th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802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" r="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blog.btrax.com/wp-content/uploads/2010/04/678px-Page+brin_by_o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8" y="1219200"/>
            <a:ext cx="508025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285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Why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01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3936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77000" y="10668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057400"/>
            <a:ext cx="381000" cy="676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9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03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2400" y="-76200"/>
            <a:ext cx="9525000" cy="6934200"/>
            <a:chOff x="-2886457" y="-76200"/>
            <a:chExt cx="14456663" cy="7086600"/>
          </a:xfrm>
        </p:grpSpPr>
        <p:pic>
          <p:nvPicPr>
            <p:cNvPr id="13316" name="Picture 4" descr="http://i2.blogs.indiewire.com/thompsononhollywood/images/uploads/thompson-on-hollywood/inception3_thum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86457" y="-76200"/>
              <a:ext cx="14456663" cy="70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92711" y="2133600"/>
              <a:ext cx="8229600" cy="16002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The End?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5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1876425"/>
            <a:ext cx="7924800" cy="714375"/>
            <a:chOff x="384" y="992"/>
            <a:chExt cx="4992" cy="450"/>
          </a:xfrm>
        </p:grpSpPr>
        <p:sp>
          <p:nvSpPr>
            <p:cNvPr id="524292" name="Text Box 4"/>
            <p:cNvSpPr txBox="1">
              <a:spLocks noChangeArrowheads="1"/>
            </p:cNvSpPr>
            <p:nvPr/>
          </p:nvSpPr>
          <p:spPr bwMode="auto">
            <a:xfrm>
              <a:off x="384" y="992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1:</a:t>
              </a:r>
            </a:p>
          </p:txBody>
        </p:sp>
        <p:sp>
          <p:nvSpPr>
            <p:cNvPr id="524293" name="Text Box 5"/>
            <p:cNvSpPr txBox="1">
              <a:spLocks noChangeArrowheads="1"/>
            </p:cNvSpPr>
            <p:nvPr/>
          </p:nvSpPr>
          <p:spPr bwMode="auto">
            <a:xfrm>
              <a:off x="1056" y="992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indicate on your submission any assistance you received.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09600" y="2714625"/>
            <a:ext cx="7924800" cy="714375"/>
            <a:chOff x="384" y="1520"/>
            <a:chExt cx="4992" cy="450"/>
          </a:xfrm>
        </p:grpSpPr>
        <p:sp>
          <p:nvSpPr>
            <p:cNvPr id="524295" name="Text Box 7"/>
            <p:cNvSpPr txBox="1">
              <a:spLocks noChangeArrowheads="1"/>
            </p:cNvSpPr>
            <p:nvPr/>
          </p:nvSpPr>
          <p:spPr bwMode="auto">
            <a:xfrm>
              <a:off x="384" y="1520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2:</a:t>
              </a:r>
            </a:p>
          </p:txBody>
        </p:sp>
        <p:sp>
          <p:nvSpPr>
            <p:cNvPr id="524296" name="Text Box 8"/>
            <p:cNvSpPr txBox="1">
              <a:spLocks noChangeArrowheads="1"/>
            </p:cNvSpPr>
            <p:nvPr/>
          </p:nvSpPr>
          <p:spPr bwMode="auto">
            <a:xfrm>
              <a:off x="1056" y="1520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share actual program </a:t>
              </a:r>
              <a:r>
                <a:rPr lang="en-US" sz="2400" b="0" dirty="0" smtClean="0"/>
                <a:t>code or problem solutions </a:t>
              </a:r>
              <a:r>
                <a:rPr lang="en-US" sz="2400" b="0" dirty="0"/>
                <a:t>with other students.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09600" y="3552827"/>
            <a:ext cx="7924800" cy="728663"/>
            <a:chOff x="384" y="2048"/>
            <a:chExt cx="4992" cy="459"/>
          </a:xfrm>
        </p:grpSpPr>
        <p:sp>
          <p:nvSpPr>
            <p:cNvPr id="524298" name="Text Box 10"/>
            <p:cNvSpPr txBox="1">
              <a:spLocks noChangeArrowheads="1"/>
            </p:cNvSpPr>
            <p:nvPr/>
          </p:nvSpPr>
          <p:spPr bwMode="auto">
            <a:xfrm>
              <a:off x="384" y="2048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1" dirty="0">
                  <a:solidFill>
                    <a:srgbClr val="C0504D"/>
                  </a:solidFill>
                </a:rPr>
                <a:t>Rule 3:</a:t>
              </a:r>
            </a:p>
          </p:txBody>
        </p:sp>
        <p:sp>
          <p:nvSpPr>
            <p:cNvPr id="524299" name="Text Box 11"/>
            <p:cNvSpPr txBox="1">
              <a:spLocks noChangeArrowheads="1"/>
            </p:cNvSpPr>
            <p:nvPr/>
          </p:nvSpPr>
          <p:spPr bwMode="auto">
            <a:xfrm>
              <a:off x="1056" y="2048"/>
              <a:ext cx="4320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1" dirty="0">
                  <a:solidFill>
                    <a:schemeClr val="accent2"/>
                  </a:solidFill>
                </a:rPr>
                <a:t>You must not look at</a:t>
              </a:r>
              <a:r>
                <a:rPr lang="en-US" sz="2400" b="1" dirty="0" smtClean="0">
                  <a:solidFill>
                    <a:schemeClr val="accent2"/>
                  </a:solidFill>
                </a:rPr>
                <a:t> solutions posted on the web or from other years.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09600" y="4391025"/>
            <a:ext cx="7924800" cy="723900"/>
            <a:chOff x="384" y="2576"/>
            <a:chExt cx="4992" cy="456"/>
          </a:xfrm>
        </p:grpSpPr>
        <p:sp>
          <p:nvSpPr>
            <p:cNvPr id="524301" name="Text Box 13"/>
            <p:cNvSpPr txBox="1">
              <a:spLocks noChangeArrowheads="1"/>
            </p:cNvSpPr>
            <p:nvPr/>
          </p:nvSpPr>
          <p:spPr bwMode="auto">
            <a:xfrm>
              <a:off x="384" y="2576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4:</a:t>
              </a:r>
            </a:p>
          </p:txBody>
        </p:sp>
        <p:sp>
          <p:nvSpPr>
            <p:cNvPr id="524302" name="Text Box 14"/>
            <p:cNvSpPr txBox="1">
              <a:spLocks noChangeArrowheads="1"/>
            </p:cNvSpPr>
            <p:nvPr/>
          </p:nvSpPr>
          <p:spPr bwMode="auto">
            <a:xfrm>
              <a:off x="1056" y="2576"/>
              <a:ext cx="4320" cy="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be prepared to explain any </a:t>
              </a:r>
              <a:r>
                <a:rPr lang="en-US" sz="2400" b="0" dirty="0" smtClean="0"/>
                <a:t>homework </a:t>
              </a:r>
              <a:r>
                <a:rPr lang="en-US" sz="2400" b="0" dirty="0"/>
                <a:t>you submit.</a:t>
              </a:r>
            </a:p>
          </p:txBody>
        </p:sp>
      </p:grp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Honor Code Rules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476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43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11294" r="1241" b="32456"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Ready to dive in?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652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AI?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28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132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486400" cy="616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49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3048000"/>
            <a:ext cx="57586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hlinkClick r:id="rId2"/>
              </a:rPr>
              <a:t>http://cs221.stanford.edu/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64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AI: The study and design of intelligent </a:t>
            </a:r>
            <a:r>
              <a:rPr lang="en-US" sz="3600" b="1" dirty="0" smtClean="0"/>
              <a:t>agents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172200" y="1295400"/>
            <a:ext cx="150861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Computer </a:t>
            </a:r>
          </a:p>
          <a:p>
            <a:pPr algn="ctr"/>
            <a:r>
              <a:rPr lang="en-US" sz="2400" dirty="0" smtClean="0"/>
              <a:t>programs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4267200"/>
            <a:ext cx="16051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Better than</a:t>
            </a:r>
          </a:p>
          <a:p>
            <a:pPr algn="ctr"/>
            <a:r>
              <a:rPr lang="en-US" sz="2400" dirty="0" smtClean="0"/>
              <a:t>chance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543800" y="2209800"/>
            <a:ext cx="381000" cy="5239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488891" y="3380095"/>
            <a:ext cx="607109" cy="7347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31181" y="4419599"/>
            <a:ext cx="140025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As well as</a:t>
            </a:r>
          </a:p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81800" y="3380096"/>
            <a:ext cx="228600" cy="887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73307" y="528935"/>
            <a:ext cx="121349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Humans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77200" y="1143000"/>
            <a:ext cx="0" cy="1600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2185" y="-144463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Brief History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5" y="2389144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64" y="2400689"/>
            <a:ext cx="2574636" cy="331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4959" y="1712349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709732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81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437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(1950s)</a:t>
            </a:r>
          </a:p>
        </p:txBody>
      </p:sp>
    </p:spTree>
    <p:extLst>
      <p:ext uri="{BB962C8B-B14F-4D97-AF65-F5344CB8AC3E}">
        <p14:creationId xmlns:p14="http://schemas.microsoft.com/office/powerpoint/2010/main" val="52259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(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1950 to 90s)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1200" y="4572000"/>
            <a:ext cx="5488802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Problem space grew too quickly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022348" y="5420897"/>
            <a:ext cx="5364970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Complexity of the world makes </a:t>
            </a:r>
          </a:p>
          <a:p>
            <a:pPr algn="ctr"/>
            <a:r>
              <a:rPr lang="en-US" sz="3200" dirty="0" smtClean="0"/>
              <a:t>it hard to encode all rules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3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-20782"/>
            <a:ext cx="11530906" cy="6878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Data Revolution (1990s)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7502" y="3418609"/>
            <a:ext cx="331937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Model Uncertainty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726812" y="2288232"/>
            <a:ext cx="585609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Use data to learn from experience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09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1143000"/>
            <a:ext cx="3124200" cy="183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2991969"/>
            <a:ext cx="3124200" cy="183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40" y="4841716"/>
            <a:ext cx="1981200" cy="179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1240" y="1600624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1997 Deep Blue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1240" y="3439591"/>
            <a:ext cx="17867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2005 Stanley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1240" y="5508406"/>
            <a:ext cx="18302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2011 Watson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9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4991100" cy="264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674091"/>
            <a:ext cx="2809875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6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3494" y="1600200"/>
            <a:ext cx="7284883" cy="4642811"/>
            <a:chOff x="0" y="0"/>
            <a:chExt cx="9144000" cy="6858000"/>
          </a:xfrm>
        </p:grpSpPr>
        <p:sp>
          <p:nvSpPr>
            <p:cNvPr id="3" name="Rounded Rectangle 2"/>
            <p:cNvSpPr/>
            <p:nvPr/>
          </p:nvSpPr>
          <p:spPr>
            <a:xfrm>
              <a:off x="0" y="0"/>
              <a:ext cx="5410200" cy="335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Search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0" y="3352800"/>
              <a:ext cx="5410200" cy="3505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Variable Based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0200" y="0"/>
              <a:ext cx="3733800" cy="6858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76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pimpmyspace.org/pimp/1/fb/fb8ed944b1b66bab96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8656"/>
            <a:ext cx="5181600" cy="5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Candy Policy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6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066800" y="5410200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66800" y="3962400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66800" y="2503055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66800" y="1066800"/>
            <a:ext cx="68580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4582" y="1066800"/>
            <a:ext cx="67102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b="1" dirty="0" smtClean="0"/>
          </a:p>
          <a:p>
            <a:r>
              <a:rPr lang="en-US" sz="2400" b="1" dirty="0" smtClean="0"/>
              <a:t>Reason</a:t>
            </a:r>
            <a:r>
              <a:rPr lang="en-US" sz="2400" dirty="0"/>
              <a:t> about goals: what will I get if I try this sequence of actions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Deal </a:t>
            </a:r>
            <a:r>
              <a:rPr lang="en-US" sz="2400" dirty="0"/>
              <a:t>with </a:t>
            </a:r>
            <a:r>
              <a:rPr lang="en-US" sz="2400" b="1" dirty="0"/>
              <a:t>uncertainty</a:t>
            </a:r>
            <a:r>
              <a:rPr lang="en-US" sz="2400" dirty="0"/>
              <a:t>: don't know what will happen, ambiguity in language, noise in sensor </a:t>
            </a:r>
            <a:r>
              <a:rPr lang="en-US" sz="2400" dirty="0" smtClean="0"/>
              <a:t>readings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 smtClean="0"/>
              <a:t>Learn</a:t>
            </a:r>
            <a:r>
              <a:rPr lang="en-US" sz="2400" dirty="0"/>
              <a:t> from experience: results of actions provide information to improve utility over </a:t>
            </a:r>
            <a:r>
              <a:rPr lang="en-US" sz="2400" dirty="0" smtClean="0"/>
              <a:t>time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Solve</a:t>
            </a:r>
            <a:r>
              <a:rPr lang="en-US" sz="2400" dirty="0" smtClean="0"/>
              <a:t> real problems: formalize real life challenges and know a few tools to solve formalized problems.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62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89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thehockeyshow.org/main/wp-content/uploads/2008/04/sherloc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0465379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Searching:</a:t>
            </a:r>
          </a:p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Using AI algorithms to find solutions for you.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12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2738916"/>
            <a:ext cx="542622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ATTGGGAAATGCCCCATTATTBBC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069307" y="3834825"/>
            <a:ext cx="509761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ATTGGAATCGACATATTATTBBC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34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www.jhunewsletter.com/wp-content/uploads/2013/02/b9_DN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9220200" cy="691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9055" y="236539"/>
            <a:ext cx="7391399" cy="75406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DNA Alignment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2" descr="http://1.bp.blogspot.com/_6J2a_68vVcg/S0E4Qo-z4WI/AAAAAAAAB3Y/Xf0w3VHebrc/s320/mutatio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14537"/>
            <a:ext cx="3124200" cy="30929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28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3494" y="1600200"/>
            <a:ext cx="7284883" cy="4642811"/>
            <a:chOff x="0" y="0"/>
            <a:chExt cx="9144000" cy="6858000"/>
          </a:xfrm>
        </p:grpSpPr>
        <p:sp>
          <p:nvSpPr>
            <p:cNvPr id="10" name="Rounded Rectangle 9"/>
            <p:cNvSpPr/>
            <p:nvPr/>
          </p:nvSpPr>
          <p:spPr>
            <a:xfrm>
              <a:off x="0" y="0"/>
              <a:ext cx="5410200" cy="335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Search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0" y="3352800"/>
              <a:ext cx="5410200" cy="3505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Variable Based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410200" y="0"/>
              <a:ext cx="3733800" cy="6858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Arial" pitchFamily="34" charset="0"/>
                  <a:cs typeface="Arial" pitchFamily="34" charset="0"/>
                </a:rPr>
                <a:t>Machine Learning</a:t>
              </a:r>
              <a:endParaRPr lang="en-US" sz="5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33494" y="1600200"/>
            <a:ext cx="4310222" cy="22698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Arial" pitchFamily="34" charset="0"/>
                <a:cs typeface="Arial" pitchFamily="34" charset="0"/>
              </a:rPr>
              <a:t>Search</a:t>
            </a:r>
            <a:endParaRPr lang="en-US" sz="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557" y="4849091"/>
            <a:ext cx="6324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how to make decisions. Have an algorithm learn which decision(s) can lead to a “solution”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58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://the40by40.com/wp-content/uploads/2012/09/first-day-of-school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475" y="-107518"/>
            <a:ext cx="9388475" cy="734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6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4257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41366" y="1269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24152"/>
            <a:ext cx="6967249" cy="591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CS221 Staff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734323" y="2743200"/>
            <a:ext cx="3392055" cy="575223"/>
          </a:xfrm>
          <a:prstGeom prst="rect">
            <a:avLst/>
          </a:prstGeom>
          <a:solidFill>
            <a:srgbClr val="DCE6F2">
              <a:alpha val="89804"/>
            </a:srgb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Get to know us!</a:t>
            </a:r>
            <a:endParaRPr lang="en-US" sz="2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094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9" y="2112318"/>
            <a:ext cx="4118331" cy="32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81200"/>
            <a:ext cx="4268970" cy="341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5714999"/>
            <a:ext cx="271824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No Uncertainty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854026" y="5714998"/>
            <a:ext cx="200971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Discretized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72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utorials-photoshop.com/misc/build-a-maze/maze0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489" y="3695804"/>
            <a:ext cx="2777426" cy="27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oin-or.org/PuLP/_images/wikisudokus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32567"/>
            <a:ext cx="2509838" cy="25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oggle Wor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15" y="3932567"/>
            <a:ext cx="2560320" cy="25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Chris\Desktop\Directions-to-Japan-7012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4343400" cy="2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AutoShape 2" descr="http://www.letitlearn.com/wp-content/uploads/2012/10/python-logo-glassy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14985"/>
          <a:stretch/>
        </p:blipFill>
        <p:spPr bwMode="auto">
          <a:xfrm>
            <a:off x="5909374" y="1399477"/>
            <a:ext cx="2167826" cy="219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3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005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3" descr="SampleMaz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373017"/>
            <a:ext cx="4495800" cy="4570583"/>
          </a:xfrm>
          <a:prstGeom prst="rect">
            <a:avLst/>
          </a:prstGeom>
          <a:noFill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374843" y="3338081"/>
            <a:ext cx="5278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96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Maze == Ghost Algorithm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AutoShape 9" descr="http://www.stanford.edu/class/cs221/homework/prog/pacman/pacman_multi_agent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18259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1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-107518"/>
            <a:ext cx="9453418" cy="709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digitaldeconstruction.com/wp-content/uploads/2012/04/pacman_game_pic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7422" y="5860473"/>
            <a:ext cx="2883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>
                <a:hlinkClick r:id="rId2"/>
              </a:rPr>
              <a:t>vimeo.com/65042779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Intermission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AutoShape 2" descr="http://film-english.com/wp-content/uploads/2013/01/paperman_titl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29" y="1447800"/>
            <a:ext cx="748145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3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41366" y="1269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0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2601432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28800" y="1295400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75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Right Course?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2397" y="1828800"/>
            <a:ext cx="737804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err="1" smtClean="0"/>
              <a:t>Maths</a:t>
            </a:r>
            <a:r>
              <a:rPr lang="en-US" sz="4800" dirty="0" smtClean="0"/>
              <a:t> of Computing (CS103)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1882060" y="3208413"/>
            <a:ext cx="5618718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/>
              <a:t>Programming (CS106)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249518" y="4588026"/>
            <a:ext cx="2883803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/>
              <a:t>Probability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53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78000"/>
            <a:ext cx="559543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Deterministic State Space Models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28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8934" y="2438400"/>
            <a:ext cx="7370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 state contains all information that is </a:t>
            </a:r>
          </a:p>
          <a:p>
            <a:pPr marL="857250" lvl="1" indent="-400050">
              <a:buAutoNum type="romanLcParenBoth"/>
            </a:pPr>
            <a:r>
              <a:rPr lang="en-US" sz="3600" dirty="0" smtClean="0"/>
              <a:t>    Not – constant</a:t>
            </a:r>
          </a:p>
          <a:p>
            <a:pPr marL="857250" lvl="1" indent="-400050">
              <a:buAutoNum type="romanLcParenBoth"/>
            </a:pPr>
            <a:r>
              <a:rPr lang="en-US" sz="3600" dirty="0" smtClean="0"/>
              <a:t>   Relevant to the task </a:t>
            </a:r>
            <a:endParaRPr lang="en-US" sz="36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8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-838200"/>
            <a:ext cx="12674600" cy="95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AutoShape 2" descr="http://dailyoftheday.com/wp-content/uploads/2013/04/Plan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0600" y="1828800"/>
            <a:ext cx="3048000" cy="2862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Position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Direction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Position of other Airplanes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1828800"/>
            <a:ext cx="3048000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PI (3.14)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Price of gold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1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6815818" cy="584511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Intuition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67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24704" y="2733764"/>
            <a:ext cx="5090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Describe how a computer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try everything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Intuition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8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Spell Checking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AutoShape 2" descr="http://www.onlineschools.org/education-debate/wp-content/uploads/2012/01/shcool_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295400"/>
            <a:ext cx="9324439" cy="5020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5" descr="http://www.onlineschools.org/education-debate/wp-content/uploads/2012/01/shcool_sig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www.edcollins.com/chess/knight-tour-1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77" y="1341121"/>
            <a:ext cx="4007643" cy="41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5894308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hlinkClick r:id="rId4"/>
              </a:rPr>
              <a:t>Knight's Tour Demo</a:t>
            </a:r>
            <a:endParaRPr 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Knight’s Tour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400" y="1447800"/>
            <a:ext cx="4179570" cy="50692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Knight’s Tour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86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2601432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6002" y="1447800"/>
            <a:ext cx="6387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/>
              <a:t>Determ</a:t>
            </a:r>
            <a:r>
              <a:rPr lang="en-US" sz="5000" dirty="0" smtClean="0"/>
              <a:t>. State Problems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376002" y="2780145"/>
            <a:ext cx="6387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Model</a:t>
            </a:r>
            <a:endParaRPr lang="en-US" sz="5000" dirty="0"/>
          </a:p>
        </p:txBody>
      </p:sp>
      <p:sp>
        <p:nvSpPr>
          <p:cNvPr id="5" name="TextBox 4"/>
          <p:cNvSpPr txBox="1"/>
          <p:nvPr/>
        </p:nvSpPr>
        <p:spPr>
          <a:xfrm>
            <a:off x="1376003" y="4114800"/>
            <a:ext cx="6502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Solvers</a:t>
            </a:r>
            <a:endParaRPr lang="en-US" sz="5000" dirty="0"/>
          </a:p>
        </p:txBody>
      </p:sp>
      <p:sp>
        <p:nvSpPr>
          <p:cNvPr id="6" name="Rounded Rectangle 5"/>
          <p:cNvSpPr/>
          <p:nvPr/>
        </p:nvSpPr>
        <p:spPr>
          <a:xfrm>
            <a:off x="1331037" y="3936087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23950"/>
            <a:ext cx="7134225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Summertime?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93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879103" y="3451158"/>
            <a:ext cx="5486400" cy="3352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08532" y="4514494"/>
            <a:ext cx="27542" cy="14291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4572000" y="2286000"/>
            <a:ext cx="27542" cy="1371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18475" y="1523998"/>
            <a:ext cx="3540968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Real World Problem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148085" y="3733800"/>
            <a:ext cx="2902915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Formal Problem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74887" y="5943600"/>
            <a:ext cx="1627052" cy="6469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Solution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883021" y="2514600"/>
            <a:ext cx="3455640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Model the problem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874869" y="4838701"/>
            <a:ext cx="3427089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Apply an Algorithm</a:t>
            </a:r>
            <a:endParaRPr lang="en-US" sz="32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AI Pipeline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18475" y="6267093"/>
            <a:ext cx="78954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77224" y="5906214"/>
            <a:ext cx="1655557" cy="64698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sz="3200" dirty="0" smtClean="0"/>
              <a:t>Evaluate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13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21034" y="3733800"/>
            <a:ext cx="1143000" cy="1143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4600" y="2409009"/>
            <a:ext cx="11430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1"/>
            <a:endCxn id="5" idx="5"/>
          </p:cNvCxnSpPr>
          <p:nvPr/>
        </p:nvCxnSpPr>
        <p:spPr>
          <a:xfrm flipH="1" flipV="1">
            <a:off x="3490212" y="3384621"/>
            <a:ext cx="598210" cy="516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903617" y="1122570"/>
            <a:ext cx="1143000" cy="1143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7"/>
            <a:endCxn id="7" idx="3"/>
          </p:cNvCxnSpPr>
          <p:nvPr/>
        </p:nvCxnSpPr>
        <p:spPr>
          <a:xfrm flipV="1">
            <a:off x="3490212" y="2098182"/>
            <a:ext cx="580793" cy="4782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21034" y="5486400"/>
            <a:ext cx="1143000" cy="1143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2534" y="4876800"/>
            <a:ext cx="0" cy="5946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64034" y="3534856"/>
            <a:ext cx="21791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Start</a:t>
            </a:r>
            <a:endParaRPr lang="en-US" sz="8000" dirty="0"/>
          </a:p>
        </p:txBody>
      </p:sp>
      <p:sp>
        <p:nvSpPr>
          <p:cNvPr id="25" name="TextBox 24"/>
          <p:cNvSpPr txBox="1"/>
          <p:nvPr/>
        </p:nvSpPr>
        <p:spPr>
          <a:xfrm>
            <a:off x="5190308" y="5283102"/>
            <a:ext cx="21018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Goal</a:t>
            </a:r>
            <a:endParaRPr lang="en-US" sz="8000" dirty="0"/>
          </a:p>
        </p:txBody>
      </p:sp>
      <p:cxnSp>
        <p:nvCxnSpPr>
          <p:cNvPr id="27" name="Curved Connector 26"/>
          <p:cNvCxnSpPr>
            <a:stCxn id="5" idx="4"/>
            <a:endCxn id="13" idx="2"/>
          </p:cNvCxnSpPr>
          <p:nvPr/>
        </p:nvCxnSpPr>
        <p:spPr>
          <a:xfrm rot="16200000" flipH="1">
            <a:off x="2250622" y="4387487"/>
            <a:ext cx="2505891" cy="834934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Exploration Algorithm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68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1179" y="2514600"/>
            <a:ext cx="4147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Insight: Keep a queue of states to visit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851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02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4724400" cy="3609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14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921034" y="3733800"/>
            <a:ext cx="1143000" cy="1143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14600" y="2409009"/>
            <a:ext cx="1143000" cy="1143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4" idx="1"/>
            <a:endCxn id="5" idx="5"/>
          </p:cNvCxnSpPr>
          <p:nvPr/>
        </p:nvCxnSpPr>
        <p:spPr>
          <a:xfrm flipH="1" flipV="1">
            <a:off x="3490212" y="3384621"/>
            <a:ext cx="598210" cy="5165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903617" y="1122570"/>
            <a:ext cx="1143000" cy="1143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7"/>
            <a:endCxn id="7" idx="3"/>
          </p:cNvCxnSpPr>
          <p:nvPr/>
        </p:nvCxnSpPr>
        <p:spPr>
          <a:xfrm flipV="1">
            <a:off x="3490212" y="2098182"/>
            <a:ext cx="580793" cy="4782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921034" y="5486400"/>
            <a:ext cx="1143000" cy="1143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2534" y="4876800"/>
            <a:ext cx="0" cy="5946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64034" y="3534856"/>
            <a:ext cx="21791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Start</a:t>
            </a:r>
            <a:endParaRPr lang="en-US" sz="8000" dirty="0"/>
          </a:p>
        </p:txBody>
      </p:sp>
      <p:sp>
        <p:nvSpPr>
          <p:cNvPr id="25" name="TextBox 24"/>
          <p:cNvSpPr txBox="1"/>
          <p:nvPr/>
        </p:nvSpPr>
        <p:spPr>
          <a:xfrm>
            <a:off x="5190308" y="5283102"/>
            <a:ext cx="21018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Goal</a:t>
            </a:r>
            <a:endParaRPr lang="en-US" sz="8000" dirty="0"/>
          </a:p>
        </p:txBody>
      </p:sp>
      <p:cxnSp>
        <p:nvCxnSpPr>
          <p:cNvPr id="27" name="Curved Connector 26"/>
          <p:cNvCxnSpPr>
            <a:stCxn id="5" idx="4"/>
            <a:endCxn id="13" idx="2"/>
          </p:cNvCxnSpPr>
          <p:nvPr/>
        </p:nvCxnSpPr>
        <p:spPr>
          <a:xfrm rot="16200000" flipH="1">
            <a:off x="2250622" y="4387487"/>
            <a:ext cx="2505891" cy="834934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Exploration Algorithm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653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start state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2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Enter the while loop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30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the first state</a:t>
            </a:r>
            <a:endParaRPr lang="en-US" sz="3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63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63" name="Rectangle 83"/>
          <p:cNvSpPr>
            <a:spLocks noGrp="1" noChangeAspect="1" noChangeArrowheads="1"/>
          </p:cNvSpPr>
          <p:nvPr>
            <p:ph idx="1"/>
          </p:nvPr>
        </p:nvSpPr>
        <p:spPr>
          <a:xfrm>
            <a:off x="981364" y="2057400"/>
            <a:ext cx="8153400" cy="5308600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Due </a:t>
            </a:r>
            <a:r>
              <a:rPr lang="en-US" dirty="0">
                <a:solidFill>
                  <a:schemeClr val="tx1"/>
                </a:solidFill>
              </a:rPr>
              <a:t>at </a:t>
            </a:r>
            <a:r>
              <a:rPr lang="en-US" dirty="0" smtClean="0">
                <a:solidFill>
                  <a:schemeClr val="tx1"/>
                </a:solidFill>
              </a:rPr>
              <a:t>11:59P.M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Three free “late </a:t>
            </a:r>
            <a:r>
              <a:rPr lang="en-US" dirty="0">
                <a:solidFill>
                  <a:schemeClr val="tx1"/>
                </a:solidFill>
              </a:rPr>
              <a:t>days”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Extensions approved by Chris.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Due Dates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07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6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the goal or if it has been visited</a:t>
            </a:r>
            <a:endParaRPr lang="en-US" sz="3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65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701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165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281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Hashing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successor states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89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/>
              <a:t>Hashing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successor states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752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Breadth First </a:t>
            </a:r>
            <a:r>
              <a:rPr lang="en-US" sz="4000" dirty="0" smtClean="0"/>
              <a:t>Search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Forget about the </a:t>
            </a:r>
            <a:r>
              <a:rPr lang="en-US" sz="3000" dirty="0" err="1" smtClean="0"/>
              <a:t>dequeued</a:t>
            </a:r>
            <a:r>
              <a:rPr lang="en-US" sz="3000" dirty="0" smtClean="0"/>
              <a:t> state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65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Breadth First </a:t>
            </a:r>
            <a:r>
              <a:rPr lang="en-US" sz="4000" dirty="0" smtClean="0"/>
              <a:t>Search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93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a state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36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a goal or if the state has been visited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8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0850" y="1168400"/>
            <a:ext cx="8153400" cy="889000"/>
          </a:xfrm>
          <a:noFill/>
          <a:ln/>
        </p:spPr>
        <p:txBody>
          <a:bodyPr/>
          <a:lstStyle/>
          <a:p>
            <a:pPr marL="0" indent="0" algn="just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  <a:buNone/>
            </a:pPr>
            <a:r>
              <a:rPr lang="en-US" sz="2400" dirty="0" smtClean="0"/>
              <a:t>Homework and problem set </a:t>
            </a:r>
            <a:r>
              <a:rPr lang="en-US" sz="2400" dirty="0"/>
              <a:t>grades for the assignments use the following scale:</a:t>
            </a:r>
          </a:p>
        </p:txBody>
      </p:sp>
      <p:grpSp>
        <p:nvGrpSpPr>
          <p:cNvPr id="492580" name="Group 36"/>
          <p:cNvGrpSpPr>
            <a:grpSpLocks/>
          </p:cNvGrpSpPr>
          <p:nvPr/>
        </p:nvGrpSpPr>
        <p:grpSpPr bwMode="auto">
          <a:xfrm>
            <a:off x="1295400" y="3200400"/>
            <a:ext cx="7162800" cy="457200"/>
            <a:chOff x="816" y="2016"/>
            <a:chExt cx="4512" cy="288"/>
          </a:xfrm>
        </p:grpSpPr>
        <p:grpSp>
          <p:nvGrpSpPr>
            <p:cNvPr id="492560" name="Group 16"/>
            <p:cNvGrpSpPr>
              <a:grpSpLocks/>
            </p:cNvGrpSpPr>
            <p:nvPr/>
          </p:nvGrpSpPr>
          <p:grpSpPr bwMode="auto">
            <a:xfrm>
              <a:off x="816" y="2099"/>
              <a:ext cx="379" cy="155"/>
              <a:chOff x="816" y="2151"/>
              <a:chExt cx="379" cy="155"/>
            </a:xfrm>
          </p:grpSpPr>
          <p:pic>
            <p:nvPicPr>
              <p:cNvPr id="492551" name="Picture 7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151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6" name="Picture 1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40" y="2151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1" name="Text Box 27"/>
            <p:cNvSpPr txBox="1">
              <a:spLocks noChangeArrowheads="1"/>
            </p:cNvSpPr>
            <p:nvPr/>
          </p:nvSpPr>
          <p:spPr bwMode="auto">
            <a:xfrm>
              <a:off x="1440" y="2016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Satisfies all requirements of the assignment.</a:t>
              </a:r>
            </a:p>
          </p:txBody>
        </p:sp>
      </p:grpSp>
      <p:grpSp>
        <p:nvGrpSpPr>
          <p:cNvPr id="492581" name="Group 37"/>
          <p:cNvGrpSpPr>
            <a:grpSpLocks/>
          </p:cNvGrpSpPr>
          <p:nvPr/>
        </p:nvGrpSpPr>
        <p:grpSpPr bwMode="auto">
          <a:xfrm>
            <a:off x="1295400" y="3733800"/>
            <a:ext cx="7543800" cy="457200"/>
            <a:chOff x="816" y="2352"/>
            <a:chExt cx="4752" cy="288"/>
          </a:xfrm>
        </p:grpSpPr>
        <p:pic>
          <p:nvPicPr>
            <p:cNvPr id="492554" name="Picture 10" descr="chec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6" y="2432"/>
              <a:ext cx="190" cy="153"/>
            </a:xfrm>
            <a:prstGeom prst="rect">
              <a:avLst/>
            </a:prstGeom>
            <a:noFill/>
          </p:spPr>
        </p:pic>
        <p:sp>
          <p:nvSpPr>
            <p:cNvPr id="492572" name="Text Box 28"/>
            <p:cNvSpPr txBox="1">
              <a:spLocks noChangeArrowheads="1"/>
            </p:cNvSpPr>
            <p:nvPr/>
          </p:nvSpPr>
          <p:spPr bwMode="auto">
            <a:xfrm>
              <a:off x="1440" y="2352"/>
              <a:ext cx="41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Meets most requirements, but with some problems.</a:t>
              </a:r>
            </a:p>
          </p:txBody>
        </p:sp>
      </p:grpSp>
      <p:grpSp>
        <p:nvGrpSpPr>
          <p:cNvPr id="492582" name="Group 38"/>
          <p:cNvGrpSpPr>
            <a:grpSpLocks/>
          </p:cNvGrpSpPr>
          <p:nvPr/>
        </p:nvGrpSpPr>
        <p:grpSpPr bwMode="auto">
          <a:xfrm>
            <a:off x="1295400" y="4267200"/>
            <a:ext cx="7162800" cy="457200"/>
            <a:chOff x="816" y="2688"/>
            <a:chExt cx="4512" cy="288"/>
          </a:xfrm>
        </p:grpSpPr>
        <p:grpSp>
          <p:nvGrpSpPr>
            <p:cNvPr id="492561" name="Group 17"/>
            <p:cNvGrpSpPr>
              <a:grpSpLocks/>
            </p:cNvGrpSpPr>
            <p:nvPr/>
          </p:nvGrpSpPr>
          <p:grpSpPr bwMode="auto">
            <a:xfrm>
              <a:off x="816" y="2772"/>
              <a:ext cx="374" cy="153"/>
              <a:chOff x="816" y="2553"/>
              <a:chExt cx="374" cy="153"/>
            </a:xfrm>
          </p:grpSpPr>
          <p:pic>
            <p:nvPicPr>
              <p:cNvPr id="492555" name="Picture 11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553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9" name="Picture 15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40" y="2609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3" name="Text Box 29"/>
            <p:cNvSpPr txBox="1">
              <a:spLocks noChangeArrowheads="1"/>
            </p:cNvSpPr>
            <p:nvPr/>
          </p:nvSpPr>
          <p:spPr bwMode="auto">
            <a:xfrm>
              <a:off x="1440" y="2688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Has more </a:t>
              </a:r>
              <a:r>
                <a:rPr lang="en-US" dirty="0"/>
                <a:t>serious problems.</a:t>
              </a:r>
            </a:p>
          </p:txBody>
        </p:sp>
      </p:grpSp>
      <p:grpSp>
        <p:nvGrpSpPr>
          <p:cNvPr id="492583" name="Group 39"/>
          <p:cNvGrpSpPr>
            <a:grpSpLocks/>
          </p:cNvGrpSpPr>
          <p:nvPr/>
        </p:nvGrpSpPr>
        <p:grpSpPr bwMode="auto">
          <a:xfrm>
            <a:off x="1295400" y="4800600"/>
            <a:ext cx="7162800" cy="457200"/>
            <a:chOff x="816" y="3024"/>
            <a:chExt cx="4512" cy="288"/>
          </a:xfrm>
        </p:grpSpPr>
        <p:pic>
          <p:nvPicPr>
            <p:cNvPr id="492562" name="Picture 18" descr="minu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16" y="3151"/>
              <a:ext cx="150" cy="39"/>
            </a:xfrm>
            <a:prstGeom prst="rect">
              <a:avLst/>
            </a:prstGeom>
            <a:noFill/>
          </p:spPr>
        </p:pic>
        <p:sp>
          <p:nvSpPr>
            <p:cNvPr id="492574" name="Text Box 30"/>
            <p:cNvSpPr txBox="1">
              <a:spLocks noChangeArrowheads="1"/>
            </p:cNvSpPr>
            <p:nvPr/>
          </p:nvSpPr>
          <p:spPr bwMode="auto">
            <a:xfrm>
              <a:off x="1440" y="302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Is even </a:t>
              </a:r>
              <a:r>
                <a:rPr lang="en-US" dirty="0"/>
                <a:t>worse than that.</a:t>
              </a:r>
            </a:p>
          </p:txBody>
        </p:sp>
      </p:grpSp>
      <p:grpSp>
        <p:nvGrpSpPr>
          <p:cNvPr id="492584" name="Group 40"/>
          <p:cNvGrpSpPr>
            <a:grpSpLocks/>
          </p:cNvGrpSpPr>
          <p:nvPr/>
        </p:nvGrpSpPr>
        <p:grpSpPr bwMode="auto">
          <a:xfrm>
            <a:off x="1295400" y="5334000"/>
            <a:ext cx="7162800" cy="457200"/>
            <a:chOff x="816" y="3360"/>
            <a:chExt cx="4512" cy="288"/>
          </a:xfrm>
        </p:grpSpPr>
        <p:grpSp>
          <p:nvGrpSpPr>
            <p:cNvPr id="492569" name="Group 25"/>
            <p:cNvGrpSpPr>
              <a:grpSpLocks/>
            </p:cNvGrpSpPr>
            <p:nvPr/>
          </p:nvGrpSpPr>
          <p:grpSpPr bwMode="auto">
            <a:xfrm>
              <a:off x="816" y="3481"/>
              <a:ext cx="336" cy="39"/>
              <a:chOff x="816" y="3216"/>
              <a:chExt cx="336" cy="39"/>
            </a:xfrm>
          </p:grpSpPr>
          <p:pic>
            <p:nvPicPr>
              <p:cNvPr id="492563" name="Picture 19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16" y="3216"/>
                <a:ext cx="150" cy="39"/>
              </a:xfrm>
              <a:prstGeom prst="rect">
                <a:avLst/>
              </a:prstGeom>
              <a:noFill/>
            </p:spPr>
          </p:pic>
          <p:pic>
            <p:nvPicPr>
              <p:cNvPr id="492564" name="Picture 20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02" y="3216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5" name="Text Box 31"/>
            <p:cNvSpPr txBox="1">
              <a:spLocks noChangeArrowheads="1"/>
            </p:cNvSpPr>
            <p:nvPr/>
          </p:nvSpPr>
          <p:spPr bwMode="auto">
            <a:xfrm>
              <a:off x="1440" y="336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Why did you turn this in?</a:t>
              </a:r>
            </a:p>
          </p:txBody>
        </p:sp>
      </p:grpSp>
      <p:grpSp>
        <p:nvGrpSpPr>
          <p:cNvPr id="492579" name="Group 35"/>
          <p:cNvGrpSpPr>
            <a:grpSpLocks/>
          </p:cNvGrpSpPr>
          <p:nvPr/>
        </p:nvGrpSpPr>
        <p:grpSpPr bwMode="auto">
          <a:xfrm>
            <a:off x="1295400" y="2667000"/>
            <a:ext cx="7162800" cy="457200"/>
            <a:chOff x="816" y="1680"/>
            <a:chExt cx="4512" cy="288"/>
          </a:xfrm>
        </p:grpSpPr>
        <p:pic>
          <p:nvPicPr>
            <p:cNvPr id="492565" name="Picture 21" descr="plu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6" y="1749"/>
              <a:ext cx="155" cy="155"/>
            </a:xfrm>
            <a:prstGeom prst="rect">
              <a:avLst/>
            </a:prstGeom>
            <a:noFill/>
          </p:spPr>
        </p:pic>
        <p:sp>
          <p:nvSpPr>
            <p:cNvPr id="492576" name="Text Box 32"/>
            <p:cNvSpPr txBox="1">
              <a:spLocks noChangeArrowheads="1"/>
            </p:cNvSpPr>
            <p:nvPr/>
          </p:nvSpPr>
          <p:spPr bwMode="auto">
            <a:xfrm>
              <a:off x="1440" y="168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Exceeds requirements.</a:t>
              </a:r>
            </a:p>
          </p:txBody>
        </p:sp>
      </p:grpSp>
      <p:grpSp>
        <p:nvGrpSpPr>
          <p:cNvPr id="492578" name="Group 34"/>
          <p:cNvGrpSpPr>
            <a:grpSpLocks/>
          </p:cNvGrpSpPr>
          <p:nvPr/>
        </p:nvGrpSpPr>
        <p:grpSpPr bwMode="auto">
          <a:xfrm>
            <a:off x="1295400" y="2133600"/>
            <a:ext cx="7162800" cy="457200"/>
            <a:chOff x="816" y="1344"/>
            <a:chExt cx="4512" cy="288"/>
          </a:xfrm>
        </p:grpSpPr>
        <p:grpSp>
          <p:nvGrpSpPr>
            <p:cNvPr id="492570" name="Group 26"/>
            <p:cNvGrpSpPr>
              <a:grpSpLocks/>
            </p:cNvGrpSpPr>
            <p:nvPr/>
          </p:nvGrpSpPr>
          <p:grpSpPr bwMode="auto">
            <a:xfrm>
              <a:off x="816" y="1416"/>
              <a:ext cx="347" cy="155"/>
              <a:chOff x="816" y="1392"/>
              <a:chExt cx="347" cy="155"/>
            </a:xfrm>
          </p:grpSpPr>
          <p:pic>
            <p:nvPicPr>
              <p:cNvPr id="492566" name="Picture 2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6" y="1392"/>
                <a:ext cx="155" cy="155"/>
              </a:xfrm>
              <a:prstGeom prst="rect">
                <a:avLst/>
              </a:prstGeom>
              <a:noFill/>
            </p:spPr>
          </p:pic>
          <p:pic>
            <p:nvPicPr>
              <p:cNvPr id="492567" name="Picture 23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" y="1392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7" name="Text Box 33"/>
            <p:cNvSpPr txBox="1">
              <a:spLocks noChangeArrowheads="1"/>
            </p:cNvSpPr>
            <p:nvPr/>
          </p:nvSpPr>
          <p:spPr bwMode="auto">
            <a:xfrm>
              <a:off x="1440" y="134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A submission so good it “makes you weep.”</a:t>
              </a:r>
            </a:p>
          </p:txBody>
        </p:sp>
      </p:grp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Grading Scale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76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362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24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67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2992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26674" y="38862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007192" y="40767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9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1"/>
            <a:endCxn id="31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1" idx="4"/>
            <a:endCxn id="33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each successor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9288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each successor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25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5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1330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362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6167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15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5152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a path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67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1330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362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6167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15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5152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a goal</a:t>
            </a:r>
            <a:endParaRPr lang="en-US" sz="3000" dirty="0"/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87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 = Queue()</a:t>
            </a:r>
          </a:p>
          <a:p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startState</a:t>
            </a:r>
            <a:r>
              <a:rPr lang="en-US" sz="20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Breadth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7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273" y="1524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tack = Stack()</a:t>
            </a:r>
          </a:p>
          <a:p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visited: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if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isTerminal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		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Depth First 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93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Stack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AutoShape 2" descr="http://tanamatales.com/wp-content/uploads/2012/07/IMG_4352-cop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29327"/>
            <a:ext cx="3905250" cy="463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7" descr="http://blog.tensator.com/usa/image.axd?picture=2012%2F6%2FiStock_000011031649Medium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2018284"/>
            <a:ext cx="4241801" cy="32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7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498" name="Picture 2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pic>
        <p:nvPicPr>
          <p:cNvPr id="618500" name="Picture 4" descr="StackBackgrou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2352674"/>
            <a:ext cx="2057400" cy="3175000"/>
          </a:xfrm>
          <a:prstGeom prst="rect">
            <a:avLst/>
          </a:prstGeom>
          <a:noFill/>
        </p:spPr>
      </p:pic>
      <p:grpSp>
        <p:nvGrpSpPr>
          <p:cNvPr id="618501" name="Group 5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2" name="Picture 6" descr="BluePlat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3" name="Picture 7" descr="PurplePlat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05" name="Picture 9" descr="CoilSpri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884487"/>
            <a:ext cx="1155700" cy="2616200"/>
          </a:xfrm>
          <a:prstGeom prst="rect">
            <a:avLst/>
          </a:prstGeom>
          <a:noFill/>
        </p:spPr>
      </p:pic>
      <p:pic>
        <p:nvPicPr>
          <p:cNvPr id="618506" name="Picture 10" descr="BB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grpSp>
        <p:nvGrpSpPr>
          <p:cNvPr id="618507" name="Group 11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8" name="Picture 12" descr="GreenPlate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9" name="Picture 13" descr="BBP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10" name="Picture 14" descr="GB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sp>
        <p:nvSpPr>
          <p:cNvPr id="618511" name="Rectangle 15"/>
          <p:cNvSpPr>
            <a:spLocks noChangeArrowheads="1"/>
          </p:cNvSpPr>
          <p:nvPr/>
        </p:nvSpPr>
        <p:spPr bwMode="auto">
          <a:xfrm>
            <a:off x="5029200" y="5537200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rgbClr val="CC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8523" name="Picture 27" descr="BluePlat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2400" y="2362199"/>
            <a:ext cx="1763713" cy="271463"/>
          </a:xfrm>
          <a:prstGeom prst="rect">
            <a:avLst/>
          </a:prstGeom>
          <a:noFill/>
        </p:spPr>
      </p:pic>
      <p:pic>
        <p:nvPicPr>
          <p:cNvPr id="618521" name="Picture 25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100" y="2616199"/>
            <a:ext cx="1763713" cy="271463"/>
          </a:xfrm>
          <a:prstGeom prst="rect">
            <a:avLst/>
          </a:prstGeom>
          <a:noFill/>
        </p:spPr>
      </p:pic>
      <p:pic>
        <p:nvPicPr>
          <p:cNvPr id="618512" name="Picture 16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977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13" name="Picture 17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054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24" name="Picture 28" descr="StackDoor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45100" y="2346324"/>
            <a:ext cx="1773238" cy="318135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5800" y="2212318"/>
            <a:ext cx="256192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LIFO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ush</a:t>
            </a:r>
            <a:r>
              <a:rPr lang="en-US" sz="3000" dirty="0" smtClean="0"/>
              <a:t> and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pop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endParaRPr lang="en-US" sz="3000" dirty="0" smtClean="0"/>
          </a:p>
          <a:p>
            <a:r>
              <a:rPr lang="en-US" sz="3000" dirty="0" smtClean="0"/>
              <a:t>Dish metaphor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Stacks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248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8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19538"/>
              </p:ext>
            </p:extLst>
          </p:nvPr>
        </p:nvGraphicFramePr>
        <p:xfrm>
          <a:off x="-304800" y="914400"/>
          <a:ext cx="9448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Grade Breakdown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098" name="Picture 2" descr="C:\Users\Chris\Downloads\o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82219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1447800"/>
            <a:ext cx="2209800" cy="1600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an empty stack</a:t>
            </a:r>
            <a:endParaRPr lang="en-US" sz="3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60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a path with just the start node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29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Enter the while loop</a:t>
            </a:r>
            <a:endParaRPr lang="en-US" sz="30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93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state</a:t>
            </a:r>
            <a:endParaRPr lang="en-US" sz="3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its been visited or if it’s the goal</a:t>
            </a:r>
            <a:endParaRPr lang="en-US" sz="3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21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all successor states</a:t>
            </a:r>
            <a:endParaRPr lang="en-US" sz="30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06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all successor states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1463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all successor states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4730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1"/>
            <a:endCxn id="18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states</a:t>
            </a:r>
            <a:endParaRPr lang="en-US" sz="3000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92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states</a:t>
            </a:r>
            <a:endParaRPr 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304800" y="168013"/>
            <a:ext cx="8700115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solidFill>
              <a:srgbClr val="4A452A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Depth First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Search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91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1267</Words>
  <Application>Microsoft Office PowerPoint</Application>
  <PresentationFormat>On-screen Show (4:3)</PresentationFormat>
  <Paragraphs>402</Paragraphs>
  <Slides>125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Chris</cp:lastModifiedBy>
  <cp:revision>29</cp:revision>
  <dcterms:created xsi:type="dcterms:W3CDTF">2013-06-25T09:26:05Z</dcterms:created>
  <dcterms:modified xsi:type="dcterms:W3CDTF">2013-06-25T20:26:15Z</dcterms:modified>
</cp:coreProperties>
</file>